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Override PartName="/docProps/core.xml" ContentType="application/vnd.openxmlformats-package.core-properties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4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Home.png"/>
          <p:cNvPicPr>
            <a:picLocks noChangeAspect="1"/>
          </p:cNvPicPr>
          <p:nvPr/>
        </p:nvPicPr>
        <p:blipFill>
          <a:blip r:embed="rId2"/>
          <a:srcRect t="-93973"/>
          <a:stretch>
            <a:fillRect/>
          </a:stretch>
        </p:blipFill>
        <p:spPr>
          <a:xfrm>
            <a:off x="179294" y="1183341"/>
            <a:ext cx="8787384" cy="527672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13" y="2168338"/>
            <a:ext cx="8307387" cy="1619250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513" y="3810000"/>
            <a:ext cx="8307387" cy="753036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FBE3-0E4B-8142-B69D-4D895A5FCB81}" type="datetimeFigureOut">
              <a:rPr lang="en-US" smtClean="0"/>
              <a:pPr/>
              <a:t>7/23/09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DirectionalButtons-RightOnl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266" y="533400"/>
            <a:ext cx="752475" cy="3524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84A46360-6EEA-7940-BFCB-E716475EE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466850"/>
            <a:ext cx="8308039" cy="1128432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7224" y="2623296"/>
            <a:ext cx="4717676" cy="38312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3" y="2770187"/>
            <a:ext cx="3429093" cy="35768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FBE3-0E4B-8142-B69D-4D895A5FCB81}" type="datetimeFigureOut">
              <a:rPr lang="en-US" smtClean="0"/>
              <a:pPr/>
              <a:t>7/23/09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46360-6EEA-7940-BFCB-E716475EE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182880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FBE3-0E4B-8142-B69D-4D895A5FCB81}" type="datetimeFigureOut">
              <a:rPr lang="en-US" smtClean="0"/>
              <a:pPr/>
              <a:t>7/23/09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298140" y="1169894"/>
            <a:ext cx="3671047" cy="52760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2880" y="1169894"/>
            <a:ext cx="8787384" cy="210670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3329268"/>
            <a:ext cx="8346141" cy="1014132"/>
          </a:xfrm>
        </p:spPr>
        <p:txBody>
          <a:bodyPr anchor="b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4343399"/>
            <a:ext cx="8346141" cy="190976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FBE3-0E4B-8142-B69D-4D895A5FCB81}" type="datetimeFigureOut">
              <a:rPr lang="en-US" smtClean="0"/>
              <a:pPr/>
              <a:t>7/23/09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82880" y="3281082"/>
            <a:ext cx="8787384" cy="3174582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3835212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0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FBE3-0E4B-8142-B69D-4D895A5FCB81}" type="datetimeFigureOut">
              <a:rPr lang="en-US" smtClean="0"/>
              <a:pPr/>
              <a:t>7/23/09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182880" y="1179576"/>
            <a:ext cx="3671047" cy="220531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2015983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182880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84A46360-6EEA-7940-BFCB-E716475EE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FBE3-0E4B-8142-B69D-4D895A5FCB81}" type="datetimeFigureOut">
              <a:rPr lang="en-US" smtClean="0"/>
              <a:pPr/>
              <a:t>7/23/09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46360-6EEA-7940-BFCB-E716475EE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VerticalTC.png"/>
          <p:cNvPicPr>
            <a:picLocks noChangeAspect="1"/>
          </p:cNvPicPr>
          <p:nvPr/>
        </p:nvPicPr>
        <p:blipFill>
          <a:blip r:embed="rId2"/>
          <a:srcRect t="-93650"/>
          <a:stretch>
            <a:fillRect/>
          </a:stretch>
        </p:blipFill>
        <p:spPr>
          <a:xfrm>
            <a:off x="7445188" y="1178128"/>
            <a:ext cx="1524000" cy="5275339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0705" y="1398494"/>
            <a:ext cx="1447800" cy="48499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1398494"/>
            <a:ext cx="6669087" cy="48499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FBE3-0E4B-8142-B69D-4D895A5FCB81}" type="datetimeFigureOut">
              <a:rPr lang="en-US" smtClean="0"/>
              <a:pPr/>
              <a:t>7/23/09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46360-6EEA-7940-BFCB-E716475EE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FBE3-0E4B-8142-B69D-4D895A5FCB81}" type="datetimeFigureOut">
              <a:rPr lang="en-US" smtClean="0"/>
              <a:pPr/>
              <a:t>7/23/09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46360-6EEA-7940-BFCB-E716475EE7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" y="1179576"/>
            <a:ext cx="8787384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Picture 5" descr="DirectionalButtons-LeftOnlyOn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488" y="538163"/>
            <a:ext cx="752475" cy="352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8308975" cy="349175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FBE3-0E4B-8142-B69D-4D895A5FCB81}" type="datetimeFigureOut">
              <a:rPr lang="en-US" smtClean="0"/>
              <a:pPr/>
              <a:t>7/23/09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46360-6EEA-7940-BFCB-E716475EE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TCFull.png"/>
          <p:cNvPicPr>
            <a:picLocks noChangeAspect="1"/>
          </p:cNvPicPr>
          <p:nvPr/>
        </p:nvPicPr>
        <p:blipFill>
          <a:blip r:embed="rId2"/>
          <a:srcRect l="-198711"/>
          <a:stretch>
            <a:fillRect/>
          </a:stretch>
        </p:blipFill>
        <p:spPr>
          <a:xfrm>
            <a:off x="177999" y="1179576"/>
            <a:ext cx="8788373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FBE3-0E4B-8142-B69D-4D895A5FCB81}" type="datetimeFigureOut">
              <a:rPr lang="en-US" smtClean="0"/>
              <a:pPr/>
              <a:t>7/23/09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46360-6EEA-7940-BFCB-E716475EE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SectionH.png"/>
          <p:cNvPicPr>
            <a:picLocks noChangeAspect="1"/>
          </p:cNvPicPr>
          <p:nvPr/>
        </p:nvPicPr>
        <p:blipFill>
          <a:blip r:embed="rId2"/>
          <a:srcRect r="-91875"/>
          <a:stretch>
            <a:fillRect/>
          </a:stretch>
        </p:blipFill>
        <p:spPr>
          <a:xfrm>
            <a:off x="182880" y="1179576"/>
            <a:ext cx="8785105" cy="527608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429000"/>
            <a:ext cx="6591300" cy="1371600"/>
          </a:xfrm>
        </p:spPr>
        <p:txBody>
          <a:bodyPr anchor="b" anchorCtr="0"/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4800599"/>
            <a:ext cx="6591300" cy="1066801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FBE3-0E4B-8142-B69D-4D895A5FCB81}" type="datetimeFigureOut">
              <a:rPr lang="en-US" smtClean="0"/>
              <a:pPr/>
              <a:t>7/23/09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46360-6EEA-7940-BFCB-E716475EE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859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3214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FBE3-0E4B-8142-B69D-4D895A5FCB81}" type="datetimeFigureOut">
              <a:rPr lang="en-US" smtClean="0"/>
              <a:pPr/>
              <a:t>7/23/09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46360-6EEA-7940-BFCB-E716475EE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859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752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752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FBE3-0E4B-8142-B69D-4D895A5FCB81}" type="datetimeFigureOut">
              <a:rPr lang="en-US" smtClean="0"/>
              <a:pPr/>
              <a:t>7/23/09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46360-6EEA-7940-BFCB-E716475EE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FBE3-0E4B-8142-B69D-4D895A5FCB81}" type="datetimeFigureOut">
              <a:rPr lang="en-US" smtClean="0"/>
              <a:pPr/>
              <a:t>7/23/09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46360-6EEA-7940-BFCB-E716475EE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FBE3-0E4B-8142-B69D-4D895A5FCB81}" type="datetimeFigureOut">
              <a:rPr lang="en-US" smtClean="0"/>
              <a:pPr/>
              <a:t>7/23/09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46360-6EEA-7940-BFCB-E716475EE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Cap.png"/>
          <p:cNvPicPr>
            <a:picLocks noChangeAspect="1"/>
          </p:cNvPicPr>
          <p:nvPr/>
        </p:nvPicPr>
        <p:blipFill>
          <a:blip r:embed="rId2"/>
          <a:srcRect b="-135871"/>
          <a:stretch>
            <a:fillRect/>
          </a:stretch>
        </p:blipFill>
        <p:spPr>
          <a:xfrm>
            <a:off x="182880" y="1179575"/>
            <a:ext cx="4228522" cy="5274037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369794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2341" y="1600200"/>
            <a:ext cx="4101353" cy="4652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3697941" cy="3415834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FBE3-0E4B-8142-B69D-4D895A5FCB81}" type="datetimeFigureOut">
              <a:rPr lang="en-US" smtClean="0"/>
              <a:pPr/>
              <a:t>7/23/09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46360-6EEA-7940-BFCB-E716475EE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19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925" y="2770188"/>
            <a:ext cx="8308975" cy="3478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FABFBE3-0E4B-8142-B69D-4D895A5FCB81}" type="datetimeFigureOut">
              <a:rPr lang="en-US" smtClean="0"/>
              <a:pPr/>
              <a:t>7/23/09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4A46360-6EEA-7940-BFCB-E716475EE72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omeButton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52450" y="526116"/>
            <a:ext cx="457200" cy="352425"/>
          </a:xfrm>
          <a:prstGeom prst="rect">
            <a:avLst/>
          </a:prstGeom>
        </p:spPr>
      </p:pic>
      <p:pic>
        <p:nvPicPr>
          <p:cNvPr id="10" name="Picture 9" descr="DirectionalButtons-Full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826188" y="526116"/>
            <a:ext cx="752475" cy="3524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362200"/>
            <a:ext cx="8115300" cy="304800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atin typeface="Chalkboard"/>
                <a:cs typeface="Chalkboard"/>
              </a:rPr>
              <a:t>Chapter 10:  Recruitment, Tenure, Dismissal and Due </a:t>
            </a:r>
            <a:br>
              <a:rPr lang="en-US" b="1" dirty="0" smtClean="0">
                <a:latin typeface="Chalkboard"/>
                <a:cs typeface="Chalkboard"/>
              </a:rPr>
            </a:br>
            <a:r>
              <a:rPr lang="en-US" b="1" dirty="0" smtClean="0">
                <a:latin typeface="Chalkboard"/>
                <a:cs typeface="Chalkboard"/>
              </a:rPr>
              <a:t>Process </a:t>
            </a:r>
            <a:br>
              <a:rPr lang="en-US" b="1" dirty="0" smtClean="0">
                <a:latin typeface="Chalkboard"/>
                <a:cs typeface="Chalkboard"/>
              </a:rPr>
            </a:br>
            <a:r>
              <a:rPr lang="en-US" b="1" dirty="0" smtClean="0">
                <a:latin typeface="Chalkboard"/>
                <a:cs typeface="Chalkboard"/>
              </a:rPr>
              <a:t>EDAD 859 </a:t>
            </a:r>
            <a:endParaRPr lang="en-US" b="1" dirty="0">
              <a:latin typeface="Chalkboard"/>
              <a:cs typeface="Chalkboar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925" y="457200"/>
            <a:ext cx="8229600" cy="114300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latin typeface="Chalkboard"/>
                <a:cs typeface="Chalkboard"/>
              </a:rPr>
              <a:t/>
            </a:r>
            <a:br>
              <a:rPr lang="en-US" dirty="0" smtClean="0">
                <a:latin typeface="Chalkboard"/>
                <a:cs typeface="Chalkboard"/>
              </a:rPr>
            </a:br>
            <a:r>
              <a:rPr lang="en-US" dirty="0" smtClean="0">
                <a:latin typeface="Chalkboard"/>
                <a:cs typeface="Chalkboard"/>
              </a:rPr>
              <a:t/>
            </a:r>
            <a:br>
              <a:rPr lang="en-US" dirty="0" smtClean="0">
                <a:latin typeface="Chalkboard"/>
                <a:cs typeface="Chalkboard"/>
              </a:rPr>
            </a:br>
            <a:r>
              <a:rPr lang="en-US" dirty="0" smtClean="0">
                <a:latin typeface="Chalkboard"/>
                <a:cs typeface="Chalkboard"/>
              </a:rPr>
              <a:t>Tenure:</a:t>
            </a:r>
            <a:endParaRPr lang="en-US" dirty="0">
              <a:latin typeface="Chalkboard"/>
              <a:cs typeface="Chalkboar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Teachers are entitled to fundamental fairness, even if they have not achieved tenure.</a:t>
            </a:r>
          </a:p>
          <a:p>
            <a:r>
              <a:rPr lang="en-US" dirty="0" smtClean="0"/>
              <a:t>Tenure is not designed to protect teachers who are inept or ineffective. However, it should protect competent and effective teachers.</a:t>
            </a:r>
          </a:p>
          <a:p>
            <a:r>
              <a:rPr lang="en-US" dirty="0" smtClean="0"/>
              <a:t>Teachers may only be dismissed for specified reasons that are documentable and objective evidence.</a:t>
            </a:r>
          </a:p>
          <a:p>
            <a:r>
              <a:rPr lang="en-US" dirty="0" smtClean="0"/>
              <a:t>Due Process procedures must be followed to be sure that dismissal decisions are legally defensible.</a:t>
            </a:r>
          </a:p>
          <a:p>
            <a:r>
              <a:rPr lang="en-US" dirty="0" smtClean="0"/>
              <a:t>Nonrenewal of a non tenured teacher’s contract does not generally require due process, unless there is an alleged constitutional violation.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Chalkboard"/>
                <a:cs typeface="Chalkboard"/>
              </a:rPr>
              <a:t>Dismissal for Cause:</a:t>
            </a:r>
            <a:endParaRPr lang="en-US" dirty="0">
              <a:latin typeface="Chalkboard"/>
              <a:cs typeface="Chalkboar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651510" indent="-514350">
              <a:buFont typeface="+mj-lt"/>
              <a:buAutoNum type="arabicPeriod"/>
            </a:pPr>
            <a:r>
              <a:rPr lang="en-US" dirty="0" smtClean="0"/>
              <a:t>Grounds for dismissal include incompetency, insubordination, neglect of duty, immorality, justifiable decrease in number of teaching positions, financial exigency or “other good and just cause”.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A board of education may dismiss a teacher for almost any reason , as long as the reason is valid and meets the due process requirements.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To dismiss a teacher for incompetency systematic evaluations, documentation of performance and a thorough teacher improvement plan.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Sexual misconduct involving students by school personnel will almost always result in dismissal.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Chalkboard"/>
                <a:cs typeface="Chalkboard"/>
              </a:rPr>
              <a:t>Dismissal for Cause (cont.):</a:t>
            </a:r>
            <a:endParaRPr lang="en-US" dirty="0">
              <a:latin typeface="Chalkboard"/>
              <a:cs typeface="Chalkboar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5. Community norms and expectations regarding professional conduct of teachers are very important considerations in cases involving alleged immoral conduct and and dismissal.</a:t>
            </a:r>
          </a:p>
          <a:p>
            <a:r>
              <a:rPr lang="en-US" dirty="0" smtClean="0"/>
              <a:t>6. A felony conviction or series of misdemeanors may result in dismissal and revocation of a teaching license. </a:t>
            </a:r>
          </a:p>
          <a:p>
            <a:r>
              <a:rPr lang="en-US" dirty="0" smtClean="0"/>
              <a:t>7. Private acts of homosexuality or adultery cannot form a basis for dismissal unless there is evidence that such acts render the teacher ineffective and there is proof that such acts adversely affect a teacher’s ability to perform his/her assigned duties.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halkboard"/>
                <a:cs typeface="Chalkboard"/>
              </a:rPr>
              <a:t>Financial Exigency:</a:t>
            </a:r>
            <a:endParaRPr lang="en-US" dirty="0">
              <a:latin typeface="Chalkboard"/>
              <a:cs typeface="Chalkboar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This is when a district faces a bona fide reduction in its budget which results in abolishing certain employment positions. The school board must demonstrate financial exigency.</a:t>
            </a:r>
          </a:p>
          <a:p>
            <a:r>
              <a:rPr lang="en-US" dirty="0" smtClean="0"/>
              <a:t>All employees must be afforded full due process provisions if affected by a reduction in force.</a:t>
            </a:r>
          </a:p>
          <a:p>
            <a:r>
              <a:rPr lang="en-US" dirty="0" smtClean="0"/>
              <a:t>School districts cannot use financial exigency to remove an employee who has exercised a constitutionally protected right. </a:t>
            </a:r>
          </a:p>
          <a:p>
            <a:r>
              <a:rPr lang="en-US" dirty="0" smtClean="0"/>
              <a:t>Seniority and job performance should receive priority in RIF (reduction in force) decisions.</a:t>
            </a:r>
          </a:p>
          <a:p>
            <a:r>
              <a:rPr lang="en-US" dirty="0" smtClean="0"/>
              <a:t>School district policy/state statutes must be followed to the letter to implement RIF policies.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Chalkboard"/>
                <a:cs typeface="Chalkboard"/>
              </a:rPr>
              <a:t>Collective Bargaining:</a:t>
            </a:r>
            <a:endParaRPr lang="en-US" dirty="0">
              <a:latin typeface="Chalkboard"/>
              <a:cs typeface="Chalkboar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Chalkboard"/>
                <a:cs typeface="Chalkboard"/>
              </a:rPr>
              <a:t>The basic intent of collective bargaining is to create teacher empowerment and shared power between teachers and school boards.</a:t>
            </a:r>
          </a:p>
          <a:p>
            <a:r>
              <a:rPr lang="en-US" dirty="0" smtClean="0">
                <a:latin typeface="Chalkboard"/>
                <a:cs typeface="Chalkboard"/>
              </a:rPr>
              <a:t>This process should be guided by good faith efforts between all parties involved. </a:t>
            </a:r>
          </a:p>
          <a:p>
            <a:r>
              <a:rPr lang="en-US" dirty="0" smtClean="0">
                <a:latin typeface="Chalkboard"/>
                <a:cs typeface="Chalkboard"/>
              </a:rPr>
              <a:t>School boards should not negotiate items that they have no legal authority to negotiate unless they have statutory authority to do so.</a:t>
            </a:r>
          </a:p>
          <a:p>
            <a:r>
              <a:rPr lang="en-US" dirty="0" smtClean="0">
                <a:latin typeface="Chalkboard"/>
                <a:cs typeface="Chalkboard"/>
              </a:rPr>
              <a:t>Any action taken by striking teachers that may disrupt educational opportunities for students will not likely receive court support.</a:t>
            </a:r>
          </a:p>
          <a:p>
            <a:r>
              <a:rPr lang="en-US" dirty="0" smtClean="0">
                <a:latin typeface="Chalkboard"/>
                <a:cs typeface="Chalkboard"/>
              </a:rPr>
              <a:t>Collective bargaining agreements should not impair teacher’s constitutionally protected rights and freedoms. </a:t>
            </a:r>
            <a:endParaRPr lang="en-US" dirty="0">
              <a:latin typeface="Chalkboard"/>
              <a:cs typeface="Chalkboard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po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Expo">
      <a:majorFont>
        <a:latin typeface="Calibri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Expo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3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93000"/>
                <a:satMod val="130000"/>
              </a:schemeClr>
            </a:gs>
            <a:gs pos="60000">
              <a:schemeClr val="phClr">
                <a:tint val="80000"/>
                <a:shade val="93000"/>
                <a:satMod val="130000"/>
              </a:schemeClr>
            </a:gs>
            <a:gs pos="100000">
              <a:schemeClr val="phClr"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34925" cap="flat" cmpd="sng" algn="ctr"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86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C0C0C0">
                <a:alpha val="75000"/>
              </a:srgbClr>
            </a:innerShdw>
            <a:outerShdw blurRad="63500" dist="38100" dir="5400000" sx="105000" sy="105000" algn="br" rotWithShape="0">
              <a:srgbClr val="000000">
                <a:alpha val="30000"/>
              </a:srgbClr>
            </a:outerShdw>
          </a:effectLst>
        </a:effectStyle>
        <a:effectStyle>
          <a:effectLst>
            <a:innerShdw blurRad="50800" dist="25400" dir="16200000">
              <a:srgbClr val="C0C0C0">
                <a:alpha val="75000"/>
              </a:srgbClr>
            </a:innerShdw>
            <a:reflection blurRad="63500" stA="40000" endPos="50000" dist="127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63</TotalTime>
  <Words>498</Words>
  <Application>Microsoft Macintosh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Expo</vt:lpstr>
      <vt:lpstr>Chapter 10:  Recruitment, Tenure, Dismissal and Due  Process  EDAD 859 </vt:lpstr>
      <vt:lpstr>  Tenure:</vt:lpstr>
      <vt:lpstr>Dismissal for Cause:</vt:lpstr>
      <vt:lpstr>Dismissal for Cause (cont.):</vt:lpstr>
      <vt:lpstr>Financial Exigency:</vt:lpstr>
      <vt:lpstr>Collective Bargaining:</vt:lpstr>
    </vt:vector>
  </TitlesOfParts>
  <Company>Elkhorn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10:  Recruitment, Tenure, Dismissal and Due  Process  </dc:title>
  <dc:creator>Angelique Gunderson</dc:creator>
  <cp:lastModifiedBy>Angelique Gunderson</cp:lastModifiedBy>
  <cp:revision>3</cp:revision>
  <dcterms:created xsi:type="dcterms:W3CDTF">2009-07-24T00:58:35Z</dcterms:created>
  <dcterms:modified xsi:type="dcterms:W3CDTF">2009-07-24T00:58:50Z</dcterms:modified>
</cp:coreProperties>
</file>